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4" r:id="rId2"/>
    <p:sldId id="285" r:id="rId3"/>
    <p:sldId id="259" r:id="rId4"/>
    <p:sldId id="263" r:id="rId5"/>
    <p:sldId id="267" r:id="rId6"/>
    <p:sldId id="286" r:id="rId7"/>
    <p:sldId id="280" r:id="rId8"/>
    <p:sldId id="287" r:id="rId9"/>
    <p:sldId id="288" r:id="rId10"/>
    <p:sldId id="281" r:id="rId11"/>
    <p:sldId id="282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9" r:id="rId20"/>
    <p:sldId id="283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FF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51" autoAdjust="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04AD6-76D3-4001-86E2-D317D7E73CA8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CEB64-DF97-4CEA-A75F-3953A8FE2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1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EB64-DF97-4CEA-A75F-3953A8FE249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pixabay.com/photo/2016/02/15/11/48/background-1201029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3" cstate="print"/>
          <a:srcRect l="8593" t="4166"/>
          <a:stretch>
            <a:fillRect/>
          </a:stretch>
        </p:blipFill>
        <p:spPr bwMode="auto">
          <a:xfrm>
            <a:off x="0" y="4861"/>
            <a:ext cx="9143998" cy="6853139"/>
          </a:xfrm>
          <a:prstGeom prst="rect">
            <a:avLst/>
          </a:prstGeom>
          <a:noFill/>
        </p:spPr>
      </p:pic>
      <p:pic>
        <p:nvPicPr>
          <p:cNvPr id="8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41099" y="241099"/>
            <a:ext cx="1928794" cy="144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28600"/>
            <a:ext cx="34655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4357686" y="5072074"/>
            <a:ext cx="4365627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smtClean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Старший    в</a:t>
            </a:r>
            <a:r>
              <a:rPr lang="ru-RU" sz="3600" kern="10" spc="0" dirty="0" smtClean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оспитатель   первой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квалификационной    категории</a:t>
            </a:r>
            <a:endParaRPr lang="ru-RU" sz="3600" kern="10" spc="0" dirty="0">
              <a:ln w="9525">
                <a:solidFill>
                  <a:srgbClr val="660033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14282" y="2786058"/>
            <a:ext cx="5357850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b="1" kern="10" spc="0" dirty="0" smtClean="0">
                <a:ln w="12700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Пекменова  </a:t>
            </a:r>
          </a:p>
          <a:p>
            <a:pPr algn="ctr" rtl="0"/>
            <a:r>
              <a:rPr lang="ru-RU" sz="2400" b="1" kern="10" spc="0" dirty="0" smtClean="0">
                <a:ln w="12700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Татьяна  Викторовна</a:t>
            </a:r>
            <a:endParaRPr lang="ru-RU" sz="2400" b="1" kern="10" spc="0" dirty="0">
              <a:ln w="12700">
                <a:solidFill>
                  <a:srgbClr val="660033"/>
                </a:solidFill>
                <a:round/>
                <a:headEnd/>
                <a:tailEnd/>
              </a:ln>
              <a:solidFill>
                <a:srgbClr val="FFFF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14290"/>
            <a:ext cx="564357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w Cen MT Condensed Extra Bold" pitchFamily="34" charset="0"/>
              </a:rPr>
              <a:t>Муниципальное бюджетное дошкольное 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w Cen MT Condensed Extra Bold" pitchFamily="34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w Cen MT Condensed Extra Bold" pitchFamily="34" charset="0"/>
              </a:rPr>
              <a:t>образовательное учреждение 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w Cen MT Condensed Extra Bold" pitchFamily="34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w Cen MT Condensed Extra Bold" pitchFamily="34" charset="0"/>
              </a:rPr>
              <a:t>«Детский сад  №338 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w Cen MT Condensed Extra Bold" pitchFamily="34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w Cen MT Condensed Extra Bold" pitchFamily="34" charset="0"/>
              </a:rPr>
              <a:t>комбинированного вида»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w Cen MT Condensed Extra Bold" pitchFamily="34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w Cen MT Condensed Extra Bold" pitchFamily="34" charset="0"/>
              </a:rPr>
              <a:t> Ново-Савиновского  района г.Казани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pixabay.com/photo/2016/02/15/11/48/background-1201029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2" cstate="print"/>
          <a:srcRect l="8593" t="4166"/>
          <a:stretch>
            <a:fillRect/>
          </a:stretch>
        </p:blipFill>
        <p:spPr bwMode="auto">
          <a:xfrm>
            <a:off x="-1" y="4862"/>
            <a:ext cx="9143997" cy="6853138"/>
          </a:xfrm>
          <a:prstGeom prst="rect">
            <a:avLst/>
          </a:prstGeom>
          <a:noFill/>
        </p:spPr>
      </p:pic>
      <p:pic>
        <p:nvPicPr>
          <p:cNvPr id="8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41099" y="241099"/>
            <a:ext cx="1928794" cy="144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8" name="AutoShape 2" descr="https://hr-tv.ru/local/images/hrtv/poplavskaja-ksenija_jpg_15021111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8593" y="357169"/>
          <a:ext cx="8358247" cy="5099695"/>
        </p:xfrm>
        <a:graphic>
          <a:graphicData uri="http://schemas.openxmlformats.org/drawingml/2006/table">
            <a:tbl>
              <a:tblPr/>
              <a:tblGrid>
                <a:gridCol w="669067"/>
                <a:gridCol w="661445"/>
                <a:gridCol w="904509"/>
                <a:gridCol w="904509"/>
                <a:gridCol w="904509"/>
                <a:gridCol w="904509"/>
                <a:gridCol w="904509"/>
                <a:gridCol w="904509"/>
                <a:gridCol w="695323"/>
                <a:gridCol w="905358"/>
              </a:tblGrid>
              <a:tr h="1214443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воспиталеля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 vert="vert27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Есть время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 vert="vert27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Установка на желание учиться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 vert="vert27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Установка на желание слушать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 vert="vert27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Установка на желание научить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 vert="vert27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Эмоциональ-ный интеллект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 vert="vert27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Установка на поиск возможностей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 vert="vert27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Установка на поддержку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 vert="vert27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Уважение к другому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 vert="vert27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3" marR="6614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28728" y="5534561"/>
            <a:ext cx="62499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Старший воспитатель  - 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наставник воспитателя..?..!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pixabay.com/photo/2016/02/15/11/48/background-1201029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2" cstate="print"/>
          <a:srcRect l="8593" t="4166"/>
          <a:stretch>
            <a:fillRect/>
          </a:stretch>
        </p:blipFill>
        <p:spPr bwMode="auto">
          <a:xfrm>
            <a:off x="-1" y="4862"/>
            <a:ext cx="9143997" cy="6853138"/>
          </a:xfrm>
          <a:prstGeom prst="rect">
            <a:avLst/>
          </a:prstGeom>
          <a:noFill/>
        </p:spPr>
      </p:pic>
      <p:pic>
        <p:nvPicPr>
          <p:cNvPr id="8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41099" y="241099"/>
            <a:ext cx="1928794" cy="144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2" name="AutoShape 2" descr="https://kroha.net/images/articles/podvignie_igri_dlya_detej_1_2_let_896_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3" name="Picture 3" descr="C:\Documents and Settings\z\Рабочий стол\podvignie_igri_dlya_detej_1_2_let_896_730.jpg"/>
          <p:cNvPicPr>
            <a:picLocks noChangeAspect="1" noChangeArrowheads="1"/>
          </p:cNvPicPr>
          <p:nvPr/>
        </p:nvPicPr>
        <p:blipFill>
          <a:blip r:embed="rId4" cstate="print"/>
          <a:srcRect l="21875" r="27083"/>
          <a:stretch>
            <a:fillRect/>
          </a:stretch>
        </p:blipFill>
        <p:spPr bwMode="auto">
          <a:xfrm>
            <a:off x="214282" y="2643182"/>
            <a:ext cx="213310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8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86994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МЕТОДЫ  И  СТИЛИ   НАСТАВНИЧЕСТВА.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928670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«Слепой  и  поводырь»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714488"/>
            <a:ext cx="6429420" cy="4929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Ход тренинга:</a:t>
            </a:r>
          </a:p>
          <a:p>
            <a:pPr algn="just"/>
            <a:r>
              <a:rPr lang="ru-RU" sz="2000" b="1" dirty="0" smtClean="0"/>
              <a:t>В ограниченном пространстве в хаотичном виде расставлены стулья. Вызывается 10 педагогов. Педагоги делятся на пары. «Первый» педагог закрывает глаза, изображая стажёра. «Второй» - наставник. Задача наставника различными способами (словесное управление, тактильное управление, смешанное) водить стажера между стульями, не задев ни одно препятствие. После тренинга можно сделать таблицу ощущений и собственного состояния, которые испытывают наставник и стажер: наставник – ответственность за благополучие стажера, стажер -  неуверенность, растерянность, страх или уверенность в благополучном исходе действа, т.к. доверяет наставнику.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pixabay.com/photo/2016/02/15/11/48/background-1201029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2" cstate="print"/>
          <a:srcRect l="8593" t="4166"/>
          <a:stretch>
            <a:fillRect/>
          </a:stretch>
        </p:blipFill>
        <p:spPr bwMode="auto">
          <a:xfrm>
            <a:off x="-1" y="4862"/>
            <a:ext cx="9143997" cy="6853138"/>
          </a:xfrm>
          <a:prstGeom prst="rect">
            <a:avLst/>
          </a:prstGeom>
          <a:noFill/>
        </p:spPr>
      </p:pic>
      <p:pic>
        <p:nvPicPr>
          <p:cNvPr id="8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41099" y="241099"/>
            <a:ext cx="1928794" cy="144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86994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МЕТОДЫ  И  СТИЛИ   НАСТАВНИЧЕСТВА.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857232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Инструктаж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1500174"/>
          <a:ext cx="8929719" cy="5089210"/>
        </p:xfrm>
        <a:graphic>
          <a:graphicData uri="http://schemas.openxmlformats.org/drawingml/2006/table">
            <a:tbl>
              <a:tblPr/>
              <a:tblGrid>
                <a:gridCol w="2242155"/>
                <a:gridCol w="3167488"/>
                <a:gridCol w="3520076"/>
              </a:tblGrid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Метод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Преимущества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Ограничения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Инструктаж —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четкие указания, предоставление алгоритма действий. Используется в стандартных ситуациях и при форс-мажоре, когда медлить нельзя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Четкость, ясность инструкций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Предсказуемость результата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Быстрота передачи информации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Возможность легко проверить по пунктам, как понял задачу обучаемый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Давление на обучаемого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Низкая мотивация обучаемого, т.к. его мнения не спрашивают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Невозможность для обучаемого правильно действовать в нестандартных ситуациях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Необходимость составлять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алгоритм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каждую ситуацию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Вероятность того, что в случае неудачи обучаемый переложит ответственность на наставника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pixabay.com/photo/2016/02/15/11/48/background-1201029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2" cstate="print"/>
          <a:srcRect l="8593" t="4166"/>
          <a:stretch>
            <a:fillRect/>
          </a:stretch>
        </p:blipFill>
        <p:spPr bwMode="auto">
          <a:xfrm>
            <a:off x="-1" y="4862"/>
            <a:ext cx="9143997" cy="6853138"/>
          </a:xfrm>
          <a:prstGeom prst="rect">
            <a:avLst/>
          </a:prstGeom>
          <a:noFill/>
        </p:spPr>
      </p:pic>
      <p:pic>
        <p:nvPicPr>
          <p:cNvPr id="8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41099" y="241099"/>
            <a:ext cx="1928794" cy="144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5720" y="357166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Объяснение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1" y="1214422"/>
          <a:ext cx="8786874" cy="4786346"/>
        </p:xfrm>
        <a:graphic>
          <a:graphicData uri="http://schemas.openxmlformats.org/drawingml/2006/table">
            <a:tbl>
              <a:tblPr/>
              <a:tblGrid>
                <a:gridCol w="2206288"/>
                <a:gridCol w="3116819"/>
                <a:gridCol w="3463767"/>
              </a:tblGrid>
              <a:tr h="385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Метод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Преимущества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Ограничения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143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Объяснение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 обоснование каждого шага алгоритма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Обоснования каждого шага, повышение осознанности деятельности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мотивации обучаемого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Разделение ответственности между наставником и обучаемым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времени, проведенного наставником с обучаемым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Вероятность того, что обучаемый может уйти от темы, задавать лишние вопросы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Проявление нетерпения обучаемым с завышенной самооценкой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Возможность того, что обучаемый будет оспаривать мнение наставника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pixabay.com/photo/2016/02/15/11/48/background-1201029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2" cstate="print"/>
          <a:srcRect l="8593" t="4166"/>
          <a:stretch>
            <a:fillRect/>
          </a:stretch>
        </p:blipFill>
        <p:spPr bwMode="auto">
          <a:xfrm>
            <a:off x="-1" y="4862"/>
            <a:ext cx="9143997" cy="6853138"/>
          </a:xfrm>
          <a:prstGeom prst="rect">
            <a:avLst/>
          </a:prstGeom>
          <a:noFill/>
        </p:spPr>
      </p:pic>
      <p:pic>
        <p:nvPicPr>
          <p:cNvPr id="8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41099" y="241099"/>
            <a:ext cx="1928794" cy="144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285728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Развитие</a:t>
            </a:r>
            <a:endParaRPr lang="ru-RU" sz="3600" b="1" dirty="0">
              <a:ln>
                <a:solidFill>
                  <a:srgbClr val="0000CC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1" y="1214422"/>
          <a:ext cx="8715437" cy="5432691"/>
        </p:xfrm>
        <a:graphic>
          <a:graphicData uri="http://schemas.openxmlformats.org/drawingml/2006/table">
            <a:tbl>
              <a:tblPr/>
              <a:tblGrid>
                <a:gridCol w="2579747"/>
                <a:gridCol w="3063856"/>
                <a:gridCol w="3071834"/>
              </a:tblGrid>
              <a:tr h="385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Метод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Преимущества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Ограничения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143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Развитие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 «высший пилотаж». Наставник не дает готовых ответов, он только подталкивает к решению задач, предлагает обучаемому самому додуматься до него.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Обучаемый должен иметь высокий уровень развития и достаточную мотивацию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Повышение мотивации благодаря осознанию равноправности общения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Понимание обучаемым смысла выполняемых операций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высокое качество обучения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Большая вероятность появления новых способов действий, новых решений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Лучшее взаимопонимание обучаемого и наставника в дальнейшем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времени работы наставника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Вероятность возникновения стресса из-за ответственности, испуга у обучаемого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Возможный отказ обучаемого от решения задач в случае неудачи, переход на уровень инструктажа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ответственности и риска для наставника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pixabay.com/photo/2016/02/15/11/48/background-1201029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2" cstate="print"/>
          <a:srcRect l="8593" t="4166"/>
          <a:stretch>
            <a:fillRect/>
          </a:stretch>
        </p:blipFill>
        <p:spPr bwMode="auto">
          <a:xfrm>
            <a:off x="-1" y="4862"/>
            <a:ext cx="9143997" cy="6853138"/>
          </a:xfrm>
          <a:prstGeom prst="rect">
            <a:avLst/>
          </a:prstGeom>
          <a:noFill/>
        </p:spPr>
      </p:pic>
      <p:pic>
        <p:nvPicPr>
          <p:cNvPr id="8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41099" y="241099"/>
            <a:ext cx="1928794" cy="144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357290" y="214291"/>
            <a:ext cx="5886464" cy="57150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ФОРМУЛИРОВКА ЦЕЛИ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10" name="Подзаголовок 20"/>
          <p:cNvSpPr txBox="1">
            <a:spLocks/>
          </p:cNvSpPr>
          <p:nvPr/>
        </p:nvSpPr>
        <p:spPr>
          <a:xfrm>
            <a:off x="2071670" y="1071546"/>
            <a:ext cx="135732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</a:t>
            </a:r>
          </a:p>
        </p:txBody>
      </p:sp>
      <p:sp>
        <p:nvSpPr>
          <p:cNvPr id="11" name="Подзаголовок 20"/>
          <p:cNvSpPr txBox="1">
            <a:spLocks/>
          </p:cNvSpPr>
          <p:nvPr/>
        </p:nvSpPr>
        <p:spPr>
          <a:xfrm>
            <a:off x="5072066" y="1071546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РЕЗУЛЬТАТ</a:t>
            </a: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500430" y="1214422"/>
            <a:ext cx="1357322" cy="214314"/>
          </a:xfrm>
          <a:prstGeom prst="leftRightArrow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дзаголовок 20"/>
          <p:cNvSpPr txBox="1">
            <a:spLocks/>
          </p:cNvSpPr>
          <p:nvPr/>
        </p:nvSpPr>
        <p:spPr>
          <a:xfrm>
            <a:off x="3500430" y="3214686"/>
            <a:ext cx="135732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SMART</a:t>
            </a:r>
            <a:endParaRPr kumimoji="0" lang="ru-RU" sz="2800" b="1" i="0" u="none" strike="noStrike" kern="1200" cap="none" spc="0" normalizeH="0" baseline="0" noProof="0" dirty="0" smtClean="0">
              <a:ln>
                <a:solidFill>
                  <a:srgbClr val="0000CC"/>
                </a:solidFill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0"/>
          <p:cNvSpPr txBox="1">
            <a:spLocks/>
          </p:cNvSpPr>
          <p:nvPr/>
        </p:nvSpPr>
        <p:spPr>
          <a:xfrm>
            <a:off x="2071670" y="3786166"/>
            <a:ext cx="4786346" cy="307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00CC"/>
                </a:solidFill>
              </a:rPr>
              <a:t>конкретные (</a:t>
            </a:r>
            <a:r>
              <a:rPr lang="ru-RU" sz="2800" dirty="0" err="1" smtClean="0">
                <a:solidFill>
                  <a:srgbClr val="0000CC"/>
                </a:solidFill>
              </a:rPr>
              <a:t>specific</a:t>
            </a:r>
            <a:r>
              <a:rPr lang="ru-RU" sz="2800" dirty="0" smtClean="0">
                <a:solidFill>
                  <a:srgbClr val="0000CC"/>
                </a:solidFill>
              </a:rPr>
              <a:t>)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00CC"/>
                </a:solidFill>
              </a:rPr>
              <a:t>измеримые (</a:t>
            </a:r>
            <a:r>
              <a:rPr lang="ru-RU" sz="2800" dirty="0" err="1" smtClean="0">
                <a:solidFill>
                  <a:srgbClr val="0000CC"/>
                </a:solidFill>
              </a:rPr>
              <a:t>measurable</a:t>
            </a:r>
            <a:r>
              <a:rPr lang="ru-RU" sz="2800" dirty="0" smtClean="0">
                <a:solidFill>
                  <a:srgbClr val="0000CC"/>
                </a:solidFill>
              </a:rPr>
              <a:t>)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00CC"/>
                </a:solidFill>
              </a:rPr>
              <a:t>достижимые (</a:t>
            </a:r>
            <a:r>
              <a:rPr lang="ru-RU" sz="2800" dirty="0" err="1" smtClean="0">
                <a:solidFill>
                  <a:srgbClr val="0000CC"/>
                </a:solidFill>
              </a:rPr>
              <a:t>attainable</a:t>
            </a:r>
            <a:r>
              <a:rPr lang="ru-RU" sz="2800" dirty="0" smtClean="0">
                <a:solidFill>
                  <a:srgbClr val="0000CC"/>
                </a:solidFill>
              </a:rPr>
              <a:t>)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00CC"/>
                </a:solidFill>
              </a:rPr>
              <a:t>значимые (</a:t>
            </a:r>
            <a:r>
              <a:rPr lang="ru-RU" sz="2800" dirty="0" err="1" smtClean="0">
                <a:solidFill>
                  <a:srgbClr val="0000CC"/>
                </a:solidFill>
              </a:rPr>
              <a:t>relevant</a:t>
            </a:r>
            <a:r>
              <a:rPr lang="ru-RU" sz="2800" dirty="0" smtClean="0">
                <a:solidFill>
                  <a:srgbClr val="0000CC"/>
                </a:solidFill>
              </a:rPr>
              <a:t>)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00CC"/>
                </a:solidFill>
              </a:rPr>
              <a:t>соотносимые с конкретным сроком (</a:t>
            </a:r>
            <a:r>
              <a:rPr lang="ru-RU" sz="2800" dirty="0" err="1" smtClean="0">
                <a:solidFill>
                  <a:srgbClr val="0000CC"/>
                </a:solidFill>
              </a:rPr>
              <a:t>time-bounded</a:t>
            </a:r>
            <a:r>
              <a:rPr lang="ru-RU" sz="2800" dirty="0" smtClean="0">
                <a:solidFill>
                  <a:srgbClr val="0000CC"/>
                </a:solidFill>
              </a:rPr>
              <a:t>).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857364"/>
            <a:ext cx="3643338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00CC"/>
                </a:solidFill>
              </a:rPr>
              <a:t>Цели  являются  образом результата  работы </a:t>
            </a:r>
          </a:p>
          <a:p>
            <a:pPr algn="ctr"/>
            <a:r>
              <a:rPr lang="ru-RU" sz="2200" b="1" dirty="0" smtClean="0">
                <a:solidFill>
                  <a:srgbClr val="0000CC"/>
                </a:solidFill>
              </a:rPr>
              <a:t>с  обучаемым  сотрудником.</a:t>
            </a: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1714488"/>
            <a:ext cx="4000528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r>
              <a:rPr lang="ru-RU" sz="2100" b="1" dirty="0" smtClean="0">
                <a:solidFill>
                  <a:srgbClr val="0000CC"/>
                </a:solidFill>
              </a:rPr>
              <a:t>Недостижимых целей нет, </a:t>
            </a:r>
          </a:p>
          <a:p>
            <a:pPr algn="ctr"/>
            <a:r>
              <a:rPr lang="ru-RU" sz="2100" b="1" dirty="0" smtClean="0">
                <a:solidFill>
                  <a:srgbClr val="0000CC"/>
                </a:solidFill>
              </a:rPr>
              <a:t>но  есть  взаимоисключающие критерии  их  достижения, которые  следует  избегать.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41099" y="241099"/>
            <a:ext cx="1928794" cy="144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3" cstate="print"/>
          <a:srcRect l="8593" t="4166"/>
          <a:stretch>
            <a:fillRect/>
          </a:stretch>
        </p:blipFill>
        <p:spPr bwMode="auto">
          <a:xfrm>
            <a:off x="-1" y="4862"/>
            <a:ext cx="9143997" cy="6853138"/>
          </a:xfrm>
          <a:prstGeom prst="rect">
            <a:avLst/>
          </a:prstGeom>
          <a:noFill/>
        </p:spPr>
      </p:pic>
      <p:pic>
        <p:nvPicPr>
          <p:cNvPr id="17" name="Рисунок 16" descr="http://metodisty.ru/user_upload/11_2016/14786179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1461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pixabay.com/photo/2016/02/15/11/48/background-1201029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285920" y="0"/>
            <a:ext cx="6858080" cy="108426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КАК НАПРАВЛЯТЬ ПОДОПЕЧНОГО </a:t>
            </a:r>
            <a:br>
              <a:rPr lang="ru-RU" sz="2800" b="1" dirty="0" smtClean="0">
                <a:solidFill>
                  <a:srgbClr val="0000CC"/>
                </a:solidFill>
              </a:rPr>
            </a:br>
            <a:r>
              <a:rPr lang="ru-RU" sz="2800" b="1" dirty="0" smtClean="0">
                <a:solidFill>
                  <a:srgbClr val="0000CC"/>
                </a:solidFill>
              </a:rPr>
              <a:t>В ПРОЦЕССЕ ОБУЧЕНИЯ</a:t>
            </a:r>
            <a:endParaRPr lang="ru-RU" sz="2800" dirty="0">
              <a:solidFill>
                <a:srgbClr val="0000CC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42844" y="1643050"/>
          <a:ext cx="8715436" cy="5072097"/>
        </p:xfrm>
        <a:graphic>
          <a:graphicData uri="http://schemas.openxmlformats.org/drawingml/2006/table">
            <a:tbl>
              <a:tblPr/>
              <a:tblGrid>
                <a:gridCol w="2100507"/>
                <a:gridCol w="3701725"/>
                <a:gridCol w="2913204"/>
              </a:tblGrid>
              <a:tr h="362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Этап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Пример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вопроса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Польза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вопроса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1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Осознание ситуации и имеющихся ресурсов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032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От кого и чего зависит на данный момент развитие событий?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032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что именно, как и в какой степени влияете лично вы?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032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Позволяет обучаемому осознать личную ответственность,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032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Обозначить зоны своей компетентности.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2.Осознание возможностей и препятствий</a:t>
                      </a:r>
                      <a:endParaRPr lang="ru-RU" sz="18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032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вы можете сделать, и какие возможны препятствия?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032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Какие условия были бы идеальны для достижения цели?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032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вы можете повлиять на появление благоприятных и нейтрализацию неблагоприятных условий?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032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Психологическая подготовка к препятствиям.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032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Обучаемый заранее готовится к тому, как будет справляться с трудностями, если таковые возникнут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одзаголовок 20"/>
          <p:cNvSpPr txBox="1">
            <a:spLocks/>
          </p:cNvSpPr>
          <p:nvPr/>
        </p:nvSpPr>
        <p:spPr>
          <a:xfrm>
            <a:off x="2714612" y="1000108"/>
            <a:ext cx="61436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РАЗВИВАЮЩИЕ    ВОПРОСЫ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pixabay.com/photo/2016/02/15/11/48/background-1201029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2" cstate="print"/>
          <a:srcRect l="8593" t="4166"/>
          <a:stretch>
            <a:fillRect/>
          </a:stretch>
        </p:blipFill>
        <p:spPr bwMode="auto">
          <a:xfrm>
            <a:off x="-1" y="4862"/>
            <a:ext cx="9143997" cy="6853138"/>
          </a:xfrm>
          <a:prstGeom prst="rect">
            <a:avLst/>
          </a:prstGeom>
          <a:noFill/>
        </p:spPr>
      </p:pic>
      <p:pic>
        <p:nvPicPr>
          <p:cNvPr id="8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41099" y="241099"/>
            <a:ext cx="1928794" cy="144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14282" y="214288"/>
          <a:ext cx="8715436" cy="6542582"/>
        </p:xfrm>
        <a:graphic>
          <a:graphicData uri="http://schemas.openxmlformats.org/drawingml/2006/table">
            <a:tbl>
              <a:tblPr/>
              <a:tblGrid>
                <a:gridCol w="1571636"/>
                <a:gridCol w="4572032"/>
                <a:gridCol w="2571768"/>
              </a:tblGrid>
              <a:tr h="454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Этап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Пример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вопроса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Польза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вопроса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0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Разработка плана действий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  <a:tabLst>
                          <a:tab pos="2032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когда, кому и в какой последовательности следует делать для реализации намеченного?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  <a:tabLst>
                          <a:tab pos="2032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достижения цели: что нужно делать обязательно, что желательно, а без чего можно обойтись?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  <a:tabLst>
                          <a:tab pos="2032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Кто будет отвечать за каждый этап?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  <a:tabLst>
                          <a:tab pos="2032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Когда должны быть реализованы действия на каждом этапе?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  <a:tabLst>
                          <a:tab pos="2032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Какие дополнительные средства и помощь понадобятся на каждом этапе?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  <a:tabLst>
                          <a:tab pos="2032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Что будет свидетельствовать о возможности продвижения на следующий этап?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032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Обучаемый учится отделять значимые критерии от незначимых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032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Планировать работу и время,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032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Самостоятельно определять уровень своего мастерства (т.е. понимать, сколько времени ему понадобится для завершения работы)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032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Работать в команде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4.Окончатель-ная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проработка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  <a:tabLst>
                          <a:tab pos="2032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еще требует дополнительного уточнения?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  <a:tabLst>
                          <a:tab pos="2032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Какие существуют варианты?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  <a:tabLst>
                          <a:tab pos="2032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чем могут состоять принципиально отличные подходы к задаче?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032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Обучаемый учится творческому подходу к решению любой задачи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pixabay.com/photo/2016/02/15/11/48/background-1201029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2" cstate="print"/>
          <a:srcRect l="8593" t="4166"/>
          <a:stretch>
            <a:fillRect/>
          </a:stretch>
        </p:blipFill>
        <p:spPr bwMode="auto">
          <a:xfrm>
            <a:off x="-1" y="4862"/>
            <a:ext cx="9143997" cy="6853138"/>
          </a:xfrm>
          <a:prstGeom prst="rect">
            <a:avLst/>
          </a:prstGeom>
          <a:noFill/>
        </p:spPr>
      </p:pic>
      <p:pic>
        <p:nvPicPr>
          <p:cNvPr id="8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41099" y="241099"/>
            <a:ext cx="1928794" cy="144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57224" y="214291"/>
            <a:ext cx="7572428" cy="64294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ОБРАТНАЯ СВЯЗЬ КАК ИНСТРУМЕНТ РАЗВИТИЯ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15" name="Подзаголовок 20"/>
          <p:cNvSpPr txBox="1">
            <a:spLocks/>
          </p:cNvSpPr>
          <p:nvPr/>
        </p:nvSpPr>
        <p:spPr>
          <a:xfrm>
            <a:off x="1071538" y="3429000"/>
            <a:ext cx="2357454" cy="500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ПРИНЦИПЫ</a:t>
            </a:r>
          </a:p>
        </p:txBody>
      </p:sp>
      <p:sp>
        <p:nvSpPr>
          <p:cNvPr id="16" name="Подзаголовок 20"/>
          <p:cNvSpPr txBox="1">
            <a:spLocks/>
          </p:cNvSpPr>
          <p:nvPr/>
        </p:nvSpPr>
        <p:spPr>
          <a:xfrm>
            <a:off x="0" y="4000480"/>
            <a:ext cx="6500858" cy="285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CC"/>
                </a:solidFill>
              </a:rPr>
              <a:t>   </a:t>
            </a:r>
            <a:r>
              <a:rPr lang="ru-RU" sz="2400" b="1" dirty="0" smtClean="0">
                <a:solidFill>
                  <a:srgbClr val="0000CC"/>
                </a:solidFill>
              </a:rPr>
              <a:t>Сбалансированность, позитивная направленность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00CC"/>
                </a:solidFill>
              </a:rPr>
              <a:t>   Конкретность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00CC"/>
                </a:solidFill>
              </a:rPr>
              <a:t>   Направленность на поведение, </a:t>
            </a:r>
            <a:r>
              <a:rPr lang="ru-RU" sz="2400" b="1" dirty="0" err="1" smtClean="0">
                <a:solidFill>
                  <a:srgbClr val="0000CC"/>
                </a:solidFill>
              </a:rPr>
              <a:t>безоценочность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00CC"/>
                </a:solidFill>
              </a:rPr>
              <a:t>   Своевременность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00CC"/>
                </a:solidFill>
              </a:rPr>
              <a:t>   Активность</a:t>
            </a:r>
          </a:p>
        </p:txBody>
      </p:sp>
      <p:pic>
        <p:nvPicPr>
          <p:cNvPr id="17" name="Рисунок 16" descr="http://i.vision-trainings.ru/u/pic/5a/558856d36b11e59c388989aea586a5/-/%D1%82%D1%80%D0%B5%D0%BD%D0%B8%D0%BD%D0%B3%20%D1%80%D0%BE%D0%B7%D0%BD%D0%B8%D1%87%D0%BD%D1%8B%D1%85%20%D0%BF%D1%80%D0%BE%D0%B4%D0%B0%D0%B6%20%286%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68" y="4572008"/>
            <a:ext cx="4572032" cy="1813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57158" y="928670"/>
            <a:ext cx="8286808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/>
              <a:t>Обратная связь</a:t>
            </a:r>
            <a:r>
              <a:rPr lang="ru-RU" sz="2400" b="1" i="1" dirty="0" smtClean="0"/>
              <a:t> —</a:t>
            </a:r>
            <a:r>
              <a:rPr lang="ru-RU" sz="2400" b="1" dirty="0" smtClean="0"/>
              <a:t> это методика бесконфликтной критики, направленной на то, чтобы собеседник сам захотел изменять свое поведение. Этой методикой каждый наставник овладевает в обязательном порядке, прежде, чем начнет работать с обучаемым и включает в себя следующие принципы.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pixabay.com/photo/2016/02/15/11/48/background-1201029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2" cstate="print"/>
          <a:srcRect l="8593" t="4166"/>
          <a:stretch>
            <a:fillRect/>
          </a:stretch>
        </p:blipFill>
        <p:spPr bwMode="auto">
          <a:xfrm>
            <a:off x="-1" y="4862"/>
            <a:ext cx="9143997" cy="6853138"/>
          </a:xfrm>
          <a:prstGeom prst="rect">
            <a:avLst/>
          </a:prstGeom>
          <a:noFill/>
        </p:spPr>
      </p:pic>
      <p:pic>
        <p:nvPicPr>
          <p:cNvPr id="8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41099" y="241099"/>
            <a:ext cx="1928794" cy="144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одзаголовок 20"/>
          <p:cNvSpPr txBox="1">
            <a:spLocks/>
          </p:cNvSpPr>
          <p:nvPr/>
        </p:nvSpPr>
        <p:spPr>
          <a:xfrm>
            <a:off x="1857356" y="214290"/>
            <a:ext cx="3071834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ПРИНЦИПЫ</a:t>
            </a:r>
          </a:p>
        </p:txBody>
      </p:sp>
      <p:sp>
        <p:nvSpPr>
          <p:cNvPr id="16" name="Подзаголовок 20"/>
          <p:cNvSpPr txBox="1">
            <a:spLocks/>
          </p:cNvSpPr>
          <p:nvPr/>
        </p:nvSpPr>
        <p:spPr>
          <a:xfrm>
            <a:off x="142844" y="1142936"/>
            <a:ext cx="8715436" cy="571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1.  </a:t>
            </a:r>
            <a:r>
              <a:rPr lang="ru-RU" b="1" i="1" dirty="0" smtClean="0">
                <a:solidFill>
                  <a:srgbClr val="C00000"/>
                </a:solidFill>
              </a:rPr>
              <a:t>Сбалансированность, позитивная направленность.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 smtClean="0">
                <a:solidFill>
                  <a:srgbClr val="0000CC"/>
                </a:solidFill>
              </a:rPr>
              <a:t>Обучаемый  чувствует, что обратная связь помогает ему учиться.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2.  </a:t>
            </a:r>
            <a:r>
              <a:rPr lang="ru-RU" b="1" i="1" dirty="0" smtClean="0">
                <a:solidFill>
                  <a:srgbClr val="C00000"/>
                </a:solidFill>
              </a:rPr>
              <a:t>Конкретность.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 smtClean="0">
                <a:solidFill>
                  <a:srgbClr val="0000CC"/>
                </a:solidFill>
              </a:rPr>
              <a:t>Наставник всегда обращается к конкретному факту или действию. Обратная связь — это не дискуссия о том, сказал или не сказал обучаемый что-либо, сделал или не сделал.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3.</a:t>
            </a:r>
            <a:r>
              <a:rPr lang="ru-RU" b="1" i="1" dirty="0" smtClean="0">
                <a:solidFill>
                  <a:srgbClr val="C00000"/>
                </a:solidFill>
              </a:rPr>
              <a:t>  Направленность на поведение, </a:t>
            </a:r>
            <a:r>
              <a:rPr lang="ru-RU" b="1" i="1" dirty="0" err="1" smtClean="0">
                <a:solidFill>
                  <a:srgbClr val="C00000"/>
                </a:solidFill>
              </a:rPr>
              <a:t>безоценочность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 smtClean="0">
                <a:solidFill>
                  <a:srgbClr val="0000CC"/>
                </a:solidFill>
              </a:rPr>
              <a:t> Наставник включает обучаемого в процесс, а не выключает его критикой. Нам следует говорить о том, что люди делают, а не о том, что мы о них думаем.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4.</a:t>
            </a:r>
            <a:r>
              <a:rPr lang="ru-RU" b="1" i="1" dirty="0" smtClean="0">
                <a:solidFill>
                  <a:srgbClr val="C00000"/>
                </a:solidFill>
              </a:rPr>
              <a:t>  Своевременность.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 smtClean="0">
                <a:solidFill>
                  <a:srgbClr val="0000CC"/>
                </a:solidFill>
              </a:rPr>
              <a:t>«Дорога ложка к обеду». Принцип положительного подкрепления — один из ключевых в обучении. Вовремя предоставленная обратная связь — это лучшее, что может сделать наставник: «Сегодня ты сделала всю работу на отлично». Хуже всего, когда наставник вспоминает, что, например, сделанный Машей проект произвел на него впечатление, неделю спустя.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5.   </a:t>
            </a:r>
            <a:r>
              <a:rPr lang="ru-RU" b="1" i="1" dirty="0" smtClean="0">
                <a:solidFill>
                  <a:srgbClr val="C00000"/>
                </a:solidFill>
              </a:rPr>
              <a:t>Активность.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 smtClean="0">
                <a:solidFill>
                  <a:srgbClr val="0000CC"/>
                </a:solidFill>
              </a:rPr>
              <a:t>Наставник дает возможность стажеру обучиться, когда обучаемый сам отвечает на поставленные вопросы. Наставник дает ему шанс исправить ошибки самостоятельно: «Как ты думаешь, на сколько ты сделал свою работу, на 100%? А что можно было бы здесь сделать по-другому? Есть какие-то варианты?» </a:t>
            </a:r>
          </a:p>
        </p:txBody>
      </p:sp>
      <p:pic>
        <p:nvPicPr>
          <p:cNvPr id="17" name="Рисунок 16" descr="http://i.vision-trainings.ru/u/pic/5a/558856d36b11e59c388989aea586a5/-/%D1%82%D1%80%D0%B5%D0%BD%D0%B8%D0%BD%D0%B3%20%D1%80%D0%BE%D0%B7%D0%BD%D0%B8%D1%87%D0%BD%D1%8B%D1%85%20%D0%BF%D1%80%D0%BE%D0%B4%D0%B0%D0%B6%20%286%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"/>
            <a:ext cx="2928926" cy="114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pixabay.com/photo/2016/02/15/11/48/background-1201029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2" cstate="print"/>
          <a:srcRect l="8593" t="4166"/>
          <a:stretch>
            <a:fillRect/>
          </a:stretch>
        </p:blipFill>
        <p:spPr bwMode="auto">
          <a:xfrm>
            <a:off x="0" y="4862"/>
            <a:ext cx="9144000" cy="6853140"/>
          </a:xfrm>
          <a:prstGeom prst="rect">
            <a:avLst/>
          </a:prstGeom>
          <a:noFill/>
        </p:spPr>
      </p:pic>
      <p:pic>
        <p:nvPicPr>
          <p:cNvPr id="8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41099" y="241099"/>
            <a:ext cx="1928794" cy="144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57224" y="1285860"/>
            <a:ext cx="7143800" cy="3500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Тьюторство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 одна из форм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наставничества. 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pixabay.com/photo/2016/02/15/11/48/background-1201029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2" cstate="print"/>
          <a:srcRect l="8593" t="4166"/>
          <a:stretch>
            <a:fillRect/>
          </a:stretch>
        </p:blipFill>
        <p:spPr bwMode="auto">
          <a:xfrm>
            <a:off x="-1" y="4862"/>
            <a:ext cx="9143997" cy="6853138"/>
          </a:xfrm>
          <a:prstGeom prst="rect">
            <a:avLst/>
          </a:prstGeom>
          <a:noFill/>
        </p:spPr>
      </p:pic>
      <p:pic>
        <p:nvPicPr>
          <p:cNvPr id="8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41099" y="241099"/>
            <a:ext cx="1928794" cy="144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4" name="Picture 2" descr="http://checkcrm.ru/about/wp-content/uploads/2017/10/8-768x550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928670"/>
            <a:ext cx="7315200" cy="523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572428" cy="1084261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00CC"/>
                </a:solidFill>
              </a:rPr>
              <a:t>ПРОБЛЕМЫ</a:t>
            </a:r>
            <a:endParaRPr lang="ru-RU" sz="5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pixabay.com/photo/2016/02/15/11/48/background-1201029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2" cstate="print"/>
          <a:srcRect l="8593" t="4166"/>
          <a:stretch>
            <a:fillRect/>
          </a:stretch>
        </p:blipFill>
        <p:spPr bwMode="auto">
          <a:xfrm>
            <a:off x="-1" y="4862"/>
            <a:ext cx="9143997" cy="6853138"/>
          </a:xfrm>
          <a:prstGeom prst="rect">
            <a:avLst/>
          </a:prstGeom>
          <a:noFill/>
        </p:spPr>
      </p:pic>
      <p:pic>
        <p:nvPicPr>
          <p:cNvPr id="8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41099" y="241099"/>
            <a:ext cx="1928794" cy="144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357522" y="3286124"/>
            <a:ext cx="578647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00" cmpd="sng">
                  <a:solidFill>
                    <a:srgbClr val="000099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ЖЕЛАЮ   УСПЕХА !</a:t>
            </a:r>
            <a:endParaRPr lang="ru-RU" sz="7200" b="1" cap="none" spc="0" dirty="0">
              <a:ln w="900" cmpd="sng">
                <a:solidFill>
                  <a:srgbClr val="000099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pixabay.com/photo/2016/02/15/11/48/background-1201029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2" cstate="print"/>
          <a:srcRect l="8593" t="4166"/>
          <a:stretch>
            <a:fillRect/>
          </a:stretch>
        </p:blipFill>
        <p:spPr bwMode="auto">
          <a:xfrm>
            <a:off x="-1" y="4862"/>
            <a:ext cx="9143997" cy="6853138"/>
          </a:xfrm>
          <a:prstGeom prst="rect">
            <a:avLst/>
          </a:prstGeom>
          <a:noFill/>
        </p:spPr>
      </p:pic>
      <p:pic>
        <p:nvPicPr>
          <p:cNvPr id="8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41099" y="241099"/>
            <a:ext cx="1928794" cy="144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НАСТАВНИЧЕСТВО</a:t>
            </a:r>
            <a:r>
              <a:rPr lang="ru-RU" sz="2800" dirty="0" smtClean="0">
                <a:solidFill>
                  <a:srgbClr val="0000CC"/>
                </a:solidFill>
              </a:rPr>
              <a:t> – ФОРМА ИНДИВИДУАЛЬНОЙ РАБОТЫ.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428736"/>
            <a:ext cx="6400800" cy="1257312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Наставник</a:t>
            </a:r>
            <a:r>
              <a:rPr lang="ru-RU" dirty="0" smtClean="0">
                <a:solidFill>
                  <a:srgbClr val="0000CC"/>
                </a:solidFill>
              </a:rPr>
              <a:t> – это опытный работник – профессионал.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57158" y="2428868"/>
            <a:ext cx="8387663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00CC"/>
                </a:solidFill>
              </a:rPr>
              <a:t>Цель</a:t>
            </a:r>
            <a:r>
              <a:rPr lang="ru-RU" sz="2800" dirty="0" smtClean="0">
                <a:solidFill>
                  <a:srgbClr val="0000CC"/>
                </a:solidFill>
              </a:rPr>
              <a:t> - удержание молодых специалистов и новых сотрудников.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85720" y="3500438"/>
            <a:ext cx="8387663" cy="3000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00CC"/>
                </a:solidFill>
              </a:rPr>
              <a:t>Задачи:</a:t>
            </a:r>
          </a:p>
          <a:p>
            <a:pPr lvl="0" algn="ctr">
              <a:spcBef>
                <a:spcPct val="20000"/>
              </a:spcBef>
              <a:buFontTx/>
              <a:buChar char="-"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ускорение адаптации новичков;</a:t>
            </a:r>
          </a:p>
          <a:p>
            <a:pPr lvl="0" algn="ctr">
              <a:spcBef>
                <a:spcPct val="20000"/>
              </a:spcBef>
              <a:buFontTx/>
              <a:buChar char="-"/>
            </a:pPr>
            <a:r>
              <a:rPr lang="ru-RU" sz="2800" dirty="0" smtClean="0">
                <a:solidFill>
                  <a:srgbClr val="0000CC"/>
                </a:solidFill>
              </a:rPr>
              <a:t> развитие у новых сотрудников корпоративного духа;</a:t>
            </a:r>
          </a:p>
          <a:p>
            <a:pPr lvl="0" algn="ctr">
              <a:spcBef>
                <a:spcPct val="20000"/>
              </a:spcBef>
              <a:buFontTx/>
              <a:buChar char="-"/>
            </a:pP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доведение </a:t>
            </a:r>
            <a:r>
              <a:rPr lang="ru-RU" sz="2800" dirty="0" smtClean="0">
                <a:solidFill>
                  <a:srgbClr val="0000CC"/>
                </a:solidFill>
              </a:rPr>
              <a:t> профессионализма до требуемого квалификационного уровня;</a:t>
            </a:r>
          </a:p>
          <a:p>
            <a:pPr lvl="0" algn="ctr">
              <a:spcBef>
                <a:spcPct val="20000"/>
              </a:spcBef>
              <a:buFontTx/>
              <a:buChar char="-"/>
            </a:pP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повышение качества подготовки сотрудников.</a:t>
            </a: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buFontTx/>
              <a:buChar char="-"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buFontTx/>
              <a:buChar char="-"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pixabay.com/photo/2016/02/15/11/48/background-1201029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2" cstate="print"/>
          <a:srcRect l="8593" t="4166"/>
          <a:stretch>
            <a:fillRect/>
          </a:stretch>
        </p:blipFill>
        <p:spPr bwMode="auto">
          <a:xfrm>
            <a:off x="-1" y="4862"/>
            <a:ext cx="9143997" cy="6853138"/>
          </a:xfrm>
          <a:prstGeom prst="rect">
            <a:avLst/>
          </a:prstGeom>
          <a:noFill/>
        </p:spPr>
      </p:pic>
      <p:pic>
        <p:nvPicPr>
          <p:cNvPr id="8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41099" y="241099"/>
            <a:ext cx="1928794" cy="144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0"/>
            <a:ext cx="7286676" cy="78581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Ситуации  наставничества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5362" name="AutoShape 2" descr="&amp;Tcy;&amp;icy;&amp;pcy;&amp;ocy;&amp;vcy;&amp;ycy;&amp;iecy; &amp;scy;&amp;icy;&amp;tcy;&amp;ucy;&amp;acy;&amp;tscy;&amp;icy;&amp;icy; &amp;ncy;&amp;acy;&amp;scy;&amp;tcy;&amp;acy;&amp;vcy;&amp;ncy;&amp;icy;&amp;chcy;&amp;iecy;&amp;scy;&amp;tcy;&amp;v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https://wine-room.ru/upload/iblock/3ec/3ecadc2a59ae477d34c566f771a576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928670"/>
            <a:ext cx="4000528" cy="138499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>
                  <a:solidFill>
                    <a:srgbClr val="FF0066"/>
                  </a:solidFill>
                </a:ln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Вновь принятые</a:t>
            </a:r>
          </a:p>
          <a:p>
            <a:pPr algn="ctr"/>
            <a:r>
              <a:rPr lang="ru-RU" sz="2800" b="1" cap="all" dirty="0" smtClean="0">
                <a:ln>
                  <a:solidFill>
                    <a:srgbClr val="FF0066"/>
                  </a:solidFill>
                </a:ln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 переведенные</a:t>
            </a:r>
          </a:p>
          <a:p>
            <a:pPr algn="ctr"/>
            <a:r>
              <a:rPr lang="ru-RU" sz="2800" b="1" cap="all" spc="0" dirty="0" smtClean="0">
                <a:ln>
                  <a:solidFill>
                    <a:srgbClr val="FF0066"/>
                  </a:solidFill>
                </a:ln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сотрудники</a:t>
            </a:r>
            <a:endParaRPr lang="ru-RU" sz="2800" b="1" cap="all" spc="0" dirty="0">
              <a:ln>
                <a:solidFill>
                  <a:srgbClr val="FF0066"/>
                </a:solidFill>
              </a:ln>
              <a:solidFill>
                <a:srgbClr val="0000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2428868"/>
            <a:ext cx="4095993" cy="138499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>
                  <a:solidFill>
                    <a:srgbClr val="FF0066"/>
                  </a:solidFill>
                </a:ln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Сотрудники,  </a:t>
            </a:r>
          </a:p>
          <a:p>
            <a:pPr algn="ctr"/>
            <a:r>
              <a:rPr lang="ru-RU" sz="2800" b="1" cap="all" dirty="0" smtClean="0">
                <a:ln>
                  <a:solidFill>
                    <a:srgbClr val="FF0066"/>
                  </a:solidFill>
                </a:ln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Развивающиеся  </a:t>
            </a:r>
          </a:p>
          <a:p>
            <a:pPr algn="ctr"/>
            <a:r>
              <a:rPr lang="ru-RU" sz="2800" b="1" cap="all" dirty="0" smtClean="0">
                <a:ln>
                  <a:solidFill>
                    <a:srgbClr val="FF0066"/>
                  </a:solidFill>
                </a:ln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 рамках  должности</a:t>
            </a:r>
            <a:endParaRPr lang="ru-RU" sz="2800" b="1" cap="all" spc="0" dirty="0">
              <a:ln>
                <a:solidFill>
                  <a:srgbClr val="FF0066"/>
                </a:solidFill>
              </a:ln>
              <a:solidFill>
                <a:srgbClr val="0000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483" name="Picture 3" descr="C:\Documents and Settings\z\Рабочий стол\тр3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8472"/>
          <a:stretch>
            <a:fillRect/>
          </a:stretch>
        </p:blipFill>
        <p:spPr bwMode="auto">
          <a:xfrm>
            <a:off x="8000992" y="928670"/>
            <a:ext cx="1143008" cy="3462501"/>
          </a:xfrm>
          <a:prstGeom prst="rect">
            <a:avLst/>
          </a:prstGeom>
          <a:noFill/>
        </p:spPr>
      </p:pic>
      <p:pic>
        <p:nvPicPr>
          <p:cNvPr id="20484" name="Picture 4" descr="C:\Documents and Settings\z\Рабочий стол\тр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85" r="25365"/>
          <a:stretch>
            <a:fillRect/>
          </a:stretch>
        </p:blipFill>
        <p:spPr bwMode="auto">
          <a:xfrm>
            <a:off x="0" y="214290"/>
            <a:ext cx="1500198" cy="3667321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57158" y="4214818"/>
            <a:ext cx="8501154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Наставник необходим, если есть: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неполное соответствие занимаемой должности </a:t>
            </a:r>
            <a:b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новые требования к должности</a:t>
            </a:r>
            <a:b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перспектива карьерного роста</a:t>
            </a:r>
            <a:b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запрос на развитие от самого сотрудника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pixabay.com/photo/2016/02/15/11/48/background-1201029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2" cstate="print"/>
          <a:srcRect l="8593" t="4166"/>
          <a:stretch>
            <a:fillRect/>
          </a:stretch>
        </p:blipFill>
        <p:spPr bwMode="auto">
          <a:xfrm>
            <a:off x="0" y="4862"/>
            <a:ext cx="9143997" cy="6853138"/>
          </a:xfrm>
          <a:prstGeom prst="rect">
            <a:avLst/>
          </a:prstGeom>
          <a:noFill/>
        </p:spPr>
      </p:pic>
      <p:pic>
        <p:nvPicPr>
          <p:cNvPr id="8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41099" y="241099"/>
            <a:ext cx="1928794" cy="144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8" name="AutoShape 2" descr="https://hr-tv.ru/local/images/hrtv/poplavskaja-ksenija_jpg_15021111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8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86994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СПЕЦИАЛИСТ  -  НАСТАВНИК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1214422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«Найди пару»</a:t>
            </a:r>
          </a:p>
        </p:txBody>
      </p:sp>
      <p:sp>
        <p:nvSpPr>
          <p:cNvPr id="29701" name="AutoShape 5" descr="https://ds05.infourok.ru/uploads/ex/0c14/00006dbb-63a2075d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C:\Documents and Settings\z\Рабочий стол\img14.jpg"/>
          <p:cNvPicPr>
            <a:picLocks noChangeAspect="1" noChangeArrowheads="1"/>
          </p:cNvPicPr>
          <p:nvPr/>
        </p:nvPicPr>
        <p:blipFill>
          <a:blip r:embed="rId4" cstate="print"/>
          <a:srcRect l="67356" t="18520" r="16293" b="52987"/>
          <a:stretch>
            <a:fillRect/>
          </a:stretch>
        </p:blipFill>
        <p:spPr bwMode="auto">
          <a:xfrm>
            <a:off x="5000628" y="2428868"/>
            <a:ext cx="2786082" cy="3643338"/>
          </a:xfrm>
          <a:prstGeom prst="rect">
            <a:avLst/>
          </a:prstGeom>
          <a:noFill/>
        </p:spPr>
      </p:pic>
      <p:pic>
        <p:nvPicPr>
          <p:cNvPr id="16" name="Picture 6" descr="C:\Documents and Settings\z\Рабочий стол\img14.jpg"/>
          <p:cNvPicPr>
            <a:picLocks noChangeAspect="1" noChangeArrowheads="1"/>
          </p:cNvPicPr>
          <p:nvPr/>
        </p:nvPicPr>
        <p:blipFill>
          <a:blip r:embed="rId4" cstate="print"/>
          <a:srcRect l="13756" t="19755" r="66999" b="56026"/>
          <a:stretch>
            <a:fillRect/>
          </a:stretch>
        </p:blipFill>
        <p:spPr bwMode="auto">
          <a:xfrm>
            <a:off x="571472" y="2428868"/>
            <a:ext cx="346684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pixabay.com/photo/2016/02/15/11/48/background-1201029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2" cstate="print"/>
          <a:srcRect l="8593" t="4166"/>
          <a:stretch>
            <a:fillRect/>
          </a:stretch>
        </p:blipFill>
        <p:spPr bwMode="auto">
          <a:xfrm>
            <a:off x="3" y="4862"/>
            <a:ext cx="9143997" cy="6853138"/>
          </a:xfrm>
          <a:prstGeom prst="rect">
            <a:avLst/>
          </a:prstGeom>
          <a:noFill/>
        </p:spPr>
      </p:pic>
      <p:pic>
        <p:nvPicPr>
          <p:cNvPr id="8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41099" y="241099"/>
            <a:ext cx="1928794" cy="144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8" name="AutoShape 2" descr="https://hr-tv.ru/local/images/hrtv/poplavskaja-ksenija_jpg_15021111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«Найди пару»</a:t>
            </a:r>
          </a:p>
        </p:txBody>
      </p:sp>
      <p:sp>
        <p:nvSpPr>
          <p:cNvPr id="29701" name="AutoShape 5" descr="https://ds05.infourok.ru/uploads/ex/0c14/00006dbb-63a2075d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571480"/>
          <a:ext cx="8501122" cy="841248"/>
        </p:xfrm>
        <a:graphic>
          <a:graphicData uri="http://schemas.openxmlformats.org/drawingml/2006/table">
            <a:tbl>
              <a:tblPr/>
              <a:tblGrid>
                <a:gridCol w="4250561"/>
                <a:gridCol w="4250561"/>
              </a:tblGrid>
              <a:tr h="743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Признаки педагога - наставника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Признаки педагога – </a:t>
                      </a:r>
                      <a:endParaRPr lang="ru-RU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Times New Roman"/>
                          <a:ea typeface="Calibri"/>
                          <a:cs typeface="Times New Roman"/>
                        </a:rPr>
                        <a:t>анти-наставника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500174"/>
            <a:ext cx="292100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ЕСТЬ          ВРЕМЯ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57884" y="2857496"/>
            <a:ext cx="292100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НЕТ ВРЕМЕНИ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2714620"/>
            <a:ext cx="292100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УСТАНОВКА НА ЖЕЛАНИЕ УЧИТЬСЯ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28596" y="5000636"/>
            <a:ext cx="292100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УСТАНОВКА НА ЖЕЛАНИЕ СЛУШАТЬ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28596" y="6253178"/>
            <a:ext cx="292100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УВАЖЕНИЕ К ДРУГОМУ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57158" y="2071678"/>
            <a:ext cx="292100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ЭМОЦИОНАЛЬНЫЙ ИНТЕЛЛЕКТ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57158" y="3500438"/>
            <a:ext cx="292100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УСТАНОВКА НА ПОИСК ВОЗМОЖНОСТЕЙ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28596" y="5643578"/>
            <a:ext cx="292100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УСТАНОВКА НА ПОДДЕРЖКУ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57158" y="4357694"/>
            <a:ext cx="292100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УСТАНОВКА НА ЖЕЛАНИЕ НАУЧИТЬ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857884" y="3571876"/>
            <a:ext cx="292100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УСТАНОВКА НА МОНО ОБРАЗОВАНИЕ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857884" y="4286256"/>
            <a:ext cx="292100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УСТАНОВКА НА МОНОЛОГ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5857884" y="6215082"/>
            <a:ext cx="2921000" cy="465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УСТАНОВКА НА НЕПРИЯТИЕ ЛИЧНОСТИ ДРУГОГО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5857884" y="2143116"/>
            <a:ext cx="2921000" cy="469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СЛАБО РАЗВИТ ЭМОЦИОНАЛЬНЫЙ ИНТЕЛЛЕКТ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5857884" y="1500174"/>
            <a:ext cx="292100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УСТАНОВКА НА ПОИСК ПРИЧИН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5857884" y="5572140"/>
            <a:ext cx="292100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УСТАНОВКА НА КРИТИКУ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5857884" y="4929198"/>
            <a:ext cx="292100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УСТАНОВКА НА ЖЕЛАНИЕ ДАТЬ ИНСТРУКЦИЮ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357554" y="1714488"/>
            <a:ext cx="2428892" cy="1428760"/>
          </a:xfrm>
          <a:prstGeom prst="straightConnector1">
            <a:avLst/>
          </a:prstGeom>
          <a:ln w="57150">
            <a:solidFill>
              <a:srgbClr val="0000CC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357554" y="2357430"/>
            <a:ext cx="2428892" cy="1588"/>
          </a:xfrm>
          <a:prstGeom prst="straightConnector1">
            <a:avLst/>
          </a:prstGeom>
          <a:ln w="57150">
            <a:solidFill>
              <a:srgbClr val="0000CC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034" idx="1"/>
          </p:cNvCxnSpPr>
          <p:nvPr/>
        </p:nvCxnSpPr>
        <p:spPr>
          <a:xfrm>
            <a:off x="3286116" y="2928934"/>
            <a:ext cx="2571768" cy="852492"/>
          </a:xfrm>
          <a:prstGeom prst="straightConnector1">
            <a:avLst/>
          </a:prstGeom>
          <a:ln w="57150">
            <a:solidFill>
              <a:srgbClr val="0000CC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038" idx="1"/>
          </p:cNvCxnSpPr>
          <p:nvPr/>
        </p:nvCxnSpPr>
        <p:spPr>
          <a:xfrm flipV="1">
            <a:off x="3286116" y="1709724"/>
            <a:ext cx="2571768" cy="2005028"/>
          </a:xfrm>
          <a:prstGeom prst="straightConnector1">
            <a:avLst/>
          </a:prstGeom>
          <a:ln w="57150">
            <a:solidFill>
              <a:srgbClr val="0000CC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428992" y="5786454"/>
            <a:ext cx="2357454" cy="1588"/>
          </a:xfrm>
          <a:prstGeom prst="straightConnector1">
            <a:avLst/>
          </a:prstGeom>
          <a:ln w="57150">
            <a:solidFill>
              <a:srgbClr val="0000CC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1035" idx="1"/>
          </p:cNvCxnSpPr>
          <p:nvPr/>
        </p:nvCxnSpPr>
        <p:spPr>
          <a:xfrm flipV="1">
            <a:off x="3357554" y="4495806"/>
            <a:ext cx="2500330" cy="719144"/>
          </a:xfrm>
          <a:prstGeom prst="straightConnector1">
            <a:avLst/>
          </a:prstGeom>
          <a:ln w="57150">
            <a:solidFill>
              <a:srgbClr val="0000CC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029" idx="3"/>
          </p:cNvCxnSpPr>
          <p:nvPr/>
        </p:nvCxnSpPr>
        <p:spPr>
          <a:xfrm>
            <a:off x="3349596" y="6462728"/>
            <a:ext cx="2508288" cy="38106"/>
          </a:xfrm>
          <a:prstGeom prst="straightConnector1">
            <a:avLst/>
          </a:prstGeom>
          <a:ln w="57150">
            <a:solidFill>
              <a:srgbClr val="0000CC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1033" idx="3"/>
          </p:cNvCxnSpPr>
          <p:nvPr/>
        </p:nvCxnSpPr>
        <p:spPr>
          <a:xfrm>
            <a:off x="3278158" y="4567244"/>
            <a:ext cx="2579726" cy="647706"/>
          </a:xfrm>
          <a:prstGeom prst="straightConnector1">
            <a:avLst/>
          </a:prstGeom>
          <a:ln w="57150">
            <a:solidFill>
              <a:srgbClr val="0000CC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pixabay.com/photo/2016/02/15/11/48/background-1201029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2" cstate="print"/>
          <a:srcRect l="8593" t="4166"/>
          <a:stretch>
            <a:fillRect/>
          </a:stretch>
        </p:blipFill>
        <p:spPr bwMode="auto">
          <a:xfrm>
            <a:off x="-1" y="4862"/>
            <a:ext cx="9143997" cy="6853138"/>
          </a:xfrm>
          <a:prstGeom prst="rect">
            <a:avLst/>
          </a:prstGeom>
          <a:noFill/>
        </p:spPr>
      </p:pic>
      <p:pic>
        <p:nvPicPr>
          <p:cNvPr id="8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41099" y="241099"/>
            <a:ext cx="1928794" cy="144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Documents and Settings\z\Рабочий стол\семинар по натавничеству\4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15" b="3935"/>
          <a:stretch>
            <a:fillRect/>
          </a:stretch>
        </p:blipFill>
        <p:spPr bwMode="auto">
          <a:xfrm>
            <a:off x="500034" y="642918"/>
            <a:ext cx="8420143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AutoShape 2" descr="https://hr-tv.ru/local/images/hrtv/poplavskaja-ksenija_jpg_15021111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9" name="Picture 3" descr="C:\Documents and Settings\z\Рабочий стол\poplavskaja-ksenija_jpg_15021111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79360" cy="1714488"/>
          </a:xfrm>
          <a:prstGeom prst="ellipse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42976" y="142852"/>
            <a:ext cx="27697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Ксения  Поплавская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pixabay.com/photo/2016/02/15/11/48/background-1201029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2" cstate="print"/>
          <a:srcRect l="8593" t="4166"/>
          <a:stretch>
            <a:fillRect/>
          </a:stretch>
        </p:blipFill>
        <p:spPr bwMode="auto">
          <a:xfrm>
            <a:off x="0" y="0"/>
            <a:ext cx="9143997" cy="6853138"/>
          </a:xfrm>
          <a:prstGeom prst="rect">
            <a:avLst/>
          </a:prstGeom>
          <a:noFill/>
        </p:spPr>
      </p:pic>
      <p:pic>
        <p:nvPicPr>
          <p:cNvPr id="8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41099" y="241099"/>
            <a:ext cx="1928794" cy="144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Documents and Settings\z\Рабочий стол\семинар по натавничеству\4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15" b="3935"/>
          <a:stretch>
            <a:fillRect/>
          </a:stretch>
        </p:blipFill>
        <p:spPr bwMode="auto">
          <a:xfrm>
            <a:off x="6929454" y="0"/>
            <a:ext cx="206216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AutoShape 2" descr="https://hr-tv.ru/local/images/hrtv/poplavskaja-ksenija_jpg_15021111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9" name="Picture 3" descr="C:\Documents and Settings\z\Рабочий стол\poplavskaja-ksenija_jpg_15021111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28728" cy="1376639"/>
          </a:xfrm>
          <a:prstGeom prst="ellipse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28662" y="0"/>
            <a:ext cx="27697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Ксения  Поплавская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428604"/>
            <a:ext cx="521497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8 признаков специалиста, который будет хорошим - плохим наставником.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142984"/>
            <a:ext cx="8572560" cy="1357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Есть время – Нет времени.</a:t>
            </a:r>
            <a:r>
              <a:rPr lang="ru-RU" b="1" dirty="0" smtClean="0">
                <a:solidFill>
                  <a:srgbClr val="0000CC"/>
                </a:solidFill>
              </a:rPr>
              <a:t> Если сотрудник сильно загружен рабочими задачами и у него объективно нет времени на наставничество, то определенно не стоит его насиловать. Наставник должен целенаправленно выделять на общение с подопечным время, и на первых порах этого времени будет затрачиваться достаточное количество.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2571744"/>
            <a:ext cx="8572560" cy="1428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Установка на желание учиться – Установка на моно образование.</a:t>
            </a:r>
            <a:r>
              <a:rPr lang="ru-RU" b="1" dirty="0" smtClean="0">
                <a:solidFill>
                  <a:srgbClr val="0000CC"/>
                </a:solidFill>
              </a:rPr>
              <a:t> Если наставник ориентирован на одно образование, которое он получил в студенчестве и считает, что его достаточно, чтобы чувствовать себя профессионально уверенно, то это, на мой взгляд, не наш кандидат. Сегодня, чтобы чувствовать себя профессионально на плаву, нужно учиться постоянно.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071942"/>
            <a:ext cx="8572560" cy="1357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Установка на желание слушать – Установка на монолог.</a:t>
            </a:r>
            <a:r>
              <a:rPr lang="ru-RU" b="1" dirty="0" smtClean="0">
                <a:solidFill>
                  <a:srgbClr val="000099"/>
                </a:solidFill>
              </a:rPr>
              <a:t> </a:t>
            </a:r>
            <a:r>
              <a:rPr lang="ru-RU" b="1" dirty="0" smtClean="0">
                <a:solidFill>
                  <a:srgbClr val="0000CC"/>
                </a:solidFill>
              </a:rPr>
              <a:t>Если будущему наставнику свойственен стиль «радио» или «говорящей головы», то, возможно, наставничество перерастет в </a:t>
            </a:r>
            <a:r>
              <a:rPr lang="ru-RU" b="1" dirty="0" err="1" smtClean="0">
                <a:solidFill>
                  <a:srgbClr val="0000CC"/>
                </a:solidFill>
              </a:rPr>
              <a:t>моноспектакль</a:t>
            </a:r>
            <a:r>
              <a:rPr lang="ru-RU" b="1" dirty="0" smtClean="0">
                <a:solidFill>
                  <a:srgbClr val="0000CC"/>
                </a:solidFill>
              </a:rPr>
              <a:t>, где наставник играет главную роль. Только должно быть зеркально обратно. Наставник превращается в одни большие уши и вслушивается в то, что говорит ему молодой коллега.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5500702"/>
            <a:ext cx="8572560" cy="13572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Установка на желание научить – Установка на желание дать инструкцию. </a:t>
            </a:r>
            <a:r>
              <a:rPr lang="ru-RU" b="1" dirty="0" smtClean="0">
                <a:solidFill>
                  <a:srgbClr val="000099"/>
                </a:solidFill>
              </a:rPr>
              <a:t>Эта опция </a:t>
            </a:r>
            <a:r>
              <a:rPr lang="ru-RU" b="1" dirty="0" smtClean="0">
                <a:solidFill>
                  <a:srgbClr val="0000CC"/>
                </a:solidFill>
              </a:rPr>
              <a:t>также напрямую связана с предыдущей. Дать инструкцию куда проще: «Делай раз, делай два, делай три!». Но важно, чтобы умение и знание закрепилось в голове и в руках, научить не следовать инструкции, а научить видеть причинно-следственные связи.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publicdomainpictures.net/pictures/90000/velka/global-business-background-1401191439o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pixabay.com/photo/2016/02/15/11/48/background-1201029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2" cstate="print"/>
          <a:srcRect l="8593" t="4166"/>
          <a:stretch>
            <a:fillRect/>
          </a:stretch>
        </p:blipFill>
        <p:spPr bwMode="auto">
          <a:xfrm>
            <a:off x="0" y="0"/>
            <a:ext cx="9143997" cy="6853138"/>
          </a:xfrm>
          <a:prstGeom prst="rect">
            <a:avLst/>
          </a:prstGeom>
          <a:noFill/>
        </p:spPr>
      </p:pic>
      <p:pic>
        <p:nvPicPr>
          <p:cNvPr id="8" name="Picture 8" descr="http://www.zwalls.ru/pic/201310/1024x600/zwalls.ru-18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41099" y="241099"/>
            <a:ext cx="1928794" cy="144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Documents and Settings\z\Рабочий стол\семинар по натавничеству\4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15" b="3935"/>
          <a:stretch>
            <a:fillRect/>
          </a:stretch>
        </p:blipFill>
        <p:spPr bwMode="auto">
          <a:xfrm>
            <a:off x="6929454" y="0"/>
            <a:ext cx="206216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AutoShape 2" descr="https://hr-tv.ru/local/images/hrtv/poplavskaja-ksenija_jpg_15021111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9" name="Picture 3" descr="C:\Documents and Settings\z\Рабочий стол\poplavskaja-ksenija_jpg_15021111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28728" cy="1376639"/>
          </a:xfrm>
          <a:prstGeom prst="ellipse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28662" y="0"/>
            <a:ext cx="27697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Ксения  Поплавская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428604"/>
            <a:ext cx="521497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8 признаков специалиста, который будет хорошим - плохим наставником.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285860"/>
            <a:ext cx="8572560" cy="1357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Эмоциональный интеллект – Слабо развит эмоциональный интеллект. </a:t>
            </a:r>
            <a:r>
              <a:rPr lang="ru-RU" b="1" dirty="0" smtClean="0">
                <a:solidFill>
                  <a:srgbClr val="0000CC"/>
                </a:solidFill>
              </a:rPr>
              <a:t> Развитый эмоциональный интеллект помогает  наставнику, и тем, кто работает в связке «человек-человек» более аккуратно выстраивать общение с партнером, а  также видеть, понимать и откликаться на актуальное эмоциональное состояние партнера, реагировать адекватно на его переживания.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2786058"/>
            <a:ext cx="8572560" cy="1428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Установка на поиск возможностей – Установка на поиск причин.  </a:t>
            </a:r>
            <a:r>
              <a:rPr lang="ru-RU" b="1" dirty="0" smtClean="0">
                <a:solidFill>
                  <a:srgbClr val="0000CC"/>
                </a:solidFill>
              </a:rPr>
              <a:t>Если сам наставник ориентирован по постоянный поиск ответов: «Почему не получилось», то такая позиция будет разрушающе действовать и заражать наставляемого. В итоге мы можем получить не продвинутого специалиста, а ищущего оправдания и тормозящего процессы работника.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357694"/>
            <a:ext cx="8572560" cy="1357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Установка на поддержку – Установка на критику. </a:t>
            </a:r>
            <a:r>
              <a:rPr lang="ru-RU" b="1" dirty="0" smtClean="0">
                <a:solidFill>
                  <a:srgbClr val="0000CC"/>
                </a:solidFill>
              </a:rPr>
              <a:t>Поддержка может выражаться в разных формах: от улыбки до совместных обедов. А когда в стрессовой ситуации освоения нового сотрудник получает в ответ на свои действия замечания и «опять не так», это автоматически увеличивает градус напряжения и внутреннего — по отношению к своей квалификации, и внешнего — по отношению к организации.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5857892"/>
            <a:ext cx="8572560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Уважение к другому – Установка на непринятие личности другого. </a:t>
            </a:r>
            <a:r>
              <a:rPr lang="ru-RU" b="1" dirty="0" smtClean="0">
                <a:solidFill>
                  <a:srgbClr val="0000CC"/>
                </a:solidFill>
              </a:rPr>
              <a:t>И в финале, но с грифом «обязательно». Без комментариев.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1198</Words>
  <Application>Microsoft Office PowerPoint</Application>
  <PresentationFormat>Экран (4:3)</PresentationFormat>
  <Paragraphs>273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НАСТАВНИЧЕСТВО – ФОРМА ИНДИВИДУАЛЬНОЙ РАБОТЫ.</vt:lpstr>
      <vt:lpstr>Ситуации  наставничества</vt:lpstr>
      <vt:lpstr>СПЕЦИАЛИСТ  -  НАСТАВНИК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 И  СТИЛИ   НАСТАВНИЧЕСТВА.</vt:lpstr>
      <vt:lpstr>МЕТОДЫ  И  СТИЛИ   НАСТАВНИЧЕСТВА.</vt:lpstr>
      <vt:lpstr>Презентация PowerPoint</vt:lpstr>
      <vt:lpstr>Презентация PowerPoint</vt:lpstr>
      <vt:lpstr>ФОРМУЛИРОВКА ЦЕЛИ</vt:lpstr>
      <vt:lpstr>КАК НАПРАВЛЯТЬ ПОДОПЕЧНОГО  В ПРОЦЕССЕ ОБУЧЕНИЯ</vt:lpstr>
      <vt:lpstr>Презентация PowerPoint</vt:lpstr>
      <vt:lpstr>ОБРАТНАЯ СВЯЗЬ КАК ИНСТРУМЕНТ РАЗВИТИЯ</vt:lpstr>
      <vt:lpstr>Презентация PowerPoint</vt:lpstr>
      <vt:lpstr>ПРОБЛЕМЫ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121</cp:revision>
  <dcterms:modified xsi:type="dcterms:W3CDTF">2019-04-10T09:19:49Z</dcterms:modified>
</cp:coreProperties>
</file>